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9" r:id="rId2"/>
  </p:sldMasterIdLst>
  <p:notesMasterIdLst>
    <p:notesMasterId r:id="rId13"/>
  </p:notesMasterIdLst>
  <p:handoutMasterIdLst>
    <p:handoutMasterId r:id="rId14"/>
  </p:handoutMasterIdLst>
  <p:sldIdLst>
    <p:sldId id="654" r:id="rId3"/>
    <p:sldId id="638" r:id="rId4"/>
    <p:sldId id="668" r:id="rId5"/>
    <p:sldId id="645" r:id="rId6"/>
    <p:sldId id="653" r:id="rId7"/>
    <p:sldId id="667" r:id="rId8"/>
    <p:sldId id="661" r:id="rId9"/>
    <p:sldId id="666" r:id="rId10"/>
    <p:sldId id="669" r:id="rId11"/>
    <p:sldId id="67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255"/>
    <a:srgbClr val="96D6E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7" autoAdjust="0"/>
    <p:restoredTop sz="92007" autoAdjust="0"/>
  </p:normalViewPr>
  <p:slideViewPr>
    <p:cSldViewPr>
      <p:cViewPr varScale="1">
        <p:scale>
          <a:sx n="102" d="100"/>
          <a:sy n="102" d="100"/>
        </p:scale>
        <p:origin x="-859" y="-86"/>
      </p:cViewPr>
      <p:guideLst>
        <p:guide orient="horz" pos="4319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13D91-294E-5046-A276-1DCA97AF3DD7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A4BA78-D350-F540-BEBB-04E87C243E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13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33F2BB-7924-4062-BC49-0D9DCC833DE9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C75039-B55F-40E9-9DEE-3B7711824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31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75039-B55F-40E9-9DEE-3B77118247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5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75039-B55F-40E9-9DEE-3B77118247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EA42-5D1A-477A-BA23-91397493E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AE67-43FD-46A5-A828-FFBCCA41C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2791-8465-4006-B819-071C13630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4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6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07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25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4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00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38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6294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48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7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7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AA8C-C47F-4701-9720-86AEBDCD3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4B21-922A-48BD-9820-20DAEB529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2016-2E06-4886-93E5-5DD18FB40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386C-4750-46D6-96F1-B7A1ABD6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EBF7-4243-41B1-9755-D95E19C01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C826-EF6C-46AA-889C-C0A00AD3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EDED-56E7-4509-AA19-C12369629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629400"/>
            <a:ext cx="9153144" cy="247650"/>
          </a:xfrm>
          <a:prstGeom prst="rect">
            <a:avLst/>
          </a:prstGeom>
          <a:solidFill>
            <a:srgbClr val="2722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 flipH="1" flipV="1">
            <a:off x="0" y="914400"/>
            <a:ext cx="9144000" cy="55563"/>
            <a:chOff x="0" y="832104"/>
            <a:chExt cx="9144000" cy="54864"/>
          </a:xfrm>
        </p:grpSpPr>
        <p:sp>
          <p:nvSpPr>
            <p:cNvPr id="9" name="Rectangle 8"/>
            <p:cNvSpPr/>
            <p:nvPr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52400" y="6629400"/>
            <a:ext cx="403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Company Confidential and Proprietary </a:t>
            </a:r>
            <a:endParaRPr lang="en-US" sz="9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14" descr="aquantis white 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132842"/>
            <a:ext cx="1122582" cy="705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advClick="0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32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8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4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1D70-A0C7-BA46-90AA-351D96F80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COE Scaling Exercise and Recommendations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Mayer</a:t>
            </a:r>
          </a:p>
          <a:p>
            <a:r>
              <a:rPr lang="en-US" dirty="0" smtClean="0"/>
              <a:t>05/03/13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208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DOE FOA Implications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FOA Topic 2 Proposal ($3m)</a:t>
            </a:r>
          </a:p>
          <a:p>
            <a:pPr lvl="1"/>
            <a:r>
              <a:rPr lang="en-US" sz="2200" dirty="0" smtClean="0"/>
              <a:t>Develop and Test Fully Integrated CBM 6000 drivetrain at NREL</a:t>
            </a:r>
          </a:p>
          <a:p>
            <a:pPr lvl="2"/>
            <a:r>
              <a:rPr lang="en-US" sz="1800" dirty="0" smtClean="0"/>
              <a:t>System control and dynamics</a:t>
            </a:r>
          </a:p>
          <a:p>
            <a:pPr lvl="2"/>
            <a:r>
              <a:rPr lang="en-US" sz="1800" dirty="0"/>
              <a:t>Off axis </a:t>
            </a:r>
            <a:r>
              <a:rPr lang="en-US" sz="1800" dirty="0" smtClean="0"/>
              <a:t>loading performance</a:t>
            </a:r>
            <a:endParaRPr lang="en-US" sz="1800" dirty="0" smtClean="0"/>
          </a:p>
          <a:p>
            <a:pPr lvl="1"/>
            <a:r>
              <a:rPr lang="en-US" sz="2200" dirty="0" smtClean="0"/>
              <a:t>Include Seawater Bearings &amp; Seals with pressure housing</a:t>
            </a:r>
            <a:endParaRPr lang="en-US" sz="1800" dirty="0" smtClean="0"/>
          </a:p>
          <a:p>
            <a:pPr lvl="2"/>
            <a:r>
              <a:rPr lang="en-US" sz="1800" dirty="0" smtClean="0"/>
              <a:t>Bearing wear performance under load</a:t>
            </a:r>
          </a:p>
          <a:p>
            <a:pPr lvl="2"/>
            <a:r>
              <a:rPr lang="en-US" sz="1800" dirty="0" smtClean="0"/>
              <a:t>Seal performance under pressure and deflection</a:t>
            </a:r>
          </a:p>
          <a:p>
            <a:pPr lvl="2"/>
            <a:endParaRPr lang="en-US" sz="1800" dirty="0" smtClean="0"/>
          </a:p>
          <a:p>
            <a:r>
              <a:rPr lang="en-US" sz="2600" dirty="0" smtClean="0"/>
              <a:t>In collaboration </a:t>
            </a:r>
            <a:r>
              <a:rPr lang="en-US" sz="2600" dirty="0"/>
              <a:t>with</a:t>
            </a:r>
            <a:r>
              <a:rPr lang="en-US" sz="2600" dirty="0" smtClean="0"/>
              <a:t>:</a:t>
            </a:r>
            <a:endParaRPr lang="en-US" sz="2200" dirty="0" smtClean="0"/>
          </a:p>
          <a:p>
            <a:pPr lvl="1"/>
            <a:r>
              <a:rPr lang="en-US" sz="2200" dirty="0" smtClean="0"/>
              <a:t>Tom Foley – Hydraulic System Design - ($150k)</a:t>
            </a:r>
          </a:p>
          <a:p>
            <a:pPr lvl="1"/>
            <a:r>
              <a:rPr lang="en-US" sz="2200" dirty="0"/>
              <a:t>BEW </a:t>
            </a:r>
            <a:r>
              <a:rPr lang="en-US" sz="2200" dirty="0" smtClean="0"/>
              <a:t>– Electrical System Design - ($</a:t>
            </a:r>
            <a:r>
              <a:rPr lang="en-US" sz="2200" dirty="0"/>
              <a:t>150k)</a:t>
            </a:r>
          </a:p>
          <a:p>
            <a:pPr lvl="1"/>
            <a:r>
              <a:rPr lang="en-US" sz="2200" dirty="0" err="1" smtClean="0"/>
              <a:t>Ettem</a:t>
            </a:r>
            <a:r>
              <a:rPr lang="en-US" sz="2200" dirty="0" smtClean="0"/>
              <a:t> – Seal Design and Supply - ($350k)</a:t>
            </a:r>
          </a:p>
          <a:p>
            <a:pPr lvl="1"/>
            <a:r>
              <a:rPr lang="en-US" sz="2200" dirty="0" smtClean="0"/>
              <a:t>University of Florida  - Bearing Design - ($250k)</a:t>
            </a:r>
          </a:p>
          <a:p>
            <a:pPr lvl="1"/>
            <a:r>
              <a:rPr lang="en-US" sz="2200" dirty="0"/>
              <a:t>Bosch </a:t>
            </a:r>
            <a:r>
              <a:rPr lang="en-US" sz="2200" dirty="0" smtClean="0"/>
              <a:t>Rexroth –Hydraulic System Supply - ($1m)</a:t>
            </a:r>
          </a:p>
          <a:p>
            <a:pPr lvl="1"/>
            <a:r>
              <a:rPr lang="en-US" sz="2200" dirty="0" smtClean="0"/>
              <a:t>NREL  - Test Stand and Support - ($800k)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28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COE vs. Nameplate </a:t>
            </a:r>
            <a:r>
              <a:rPr lang="en-US" sz="2800" dirty="0" smtClean="0"/>
              <a:t>Rating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02710"/>
            <a:ext cx="6043611" cy="512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3212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COE </a:t>
            </a:r>
            <a:r>
              <a:rPr lang="en-US" sz="2800" dirty="0" smtClean="0"/>
              <a:t>Options @ </a:t>
            </a:r>
            <a:r>
              <a:rPr lang="en-US" sz="2800" dirty="0" smtClean="0"/>
              <a:t>CBM 6000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61672"/>
            <a:ext cx="7081979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044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COE </a:t>
            </a:r>
            <a:r>
              <a:rPr lang="en-US" sz="2800" dirty="0" smtClean="0"/>
              <a:t>Contribution by Area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629401"/>
            <a:ext cx="685800" cy="228600"/>
          </a:xfrm>
        </p:spPr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92875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7938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OPEX Scaling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3890" y="5791200"/>
            <a:ext cx="828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2.4 MW LRC of 144k is assumed from previous analysis and </a:t>
            </a:r>
            <a:r>
              <a:rPr lang="en-US" sz="1100" dirty="0" smtClean="0"/>
              <a:t>used </a:t>
            </a:r>
            <a:r>
              <a:rPr lang="en-US" sz="1100" dirty="0" smtClean="0"/>
              <a:t>to estimate failure 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Assumes same architecture, design practice and failure rates across configurations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Requires detailed analysis of O&amp;M and LRC to estimate true costs/ COE impact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Scaling is accurate for comparison.</a:t>
            </a:r>
            <a:endParaRPr lang="en-US" sz="11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90" y="970899"/>
            <a:ext cx="8306682" cy="482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665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Failure LRC Modeling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953000"/>
            <a:ext cx="698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Preliminary analysis used only to validate LRC scaling method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Needs full review of failure frequency and costs</a:t>
            </a:r>
            <a:endParaRPr lang="en-US" sz="1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" y="1981200"/>
            <a:ext cx="8975725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8538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Scaling </a:t>
            </a:r>
            <a:r>
              <a:rPr lang="en-US" sz="2800" dirty="0" smtClean="0"/>
              <a:t>Exercise </a:t>
            </a:r>
            <a:r>
              <a:rPr lang="en-US" sz="2800" dirty="0" smtClean="0"/>
              <a:t>Recommendations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766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Scaling </a:t>
            </a:r>
            <a:r>
              <a:rPr lang="en-US" sz="2400" dirty="0"/>
              <a:t>exercise shows that a smaller rated machine may </a:t>
            </a:r>
            <a:r>
              <a:rPr lang="en-US" sz="2400" dirty="0" smtClean="0"/>
              <a:t>is commercially </a:t>
            </a:r>
            <a:r>
              <a:rPr lang="en-US" sz="2400" dirty="0"/>
              <a:t>viable.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Recommendation is a single </a:t>
            </a:r>
            <a:r>
              <a:rPr lang="en-US" sz="2400" b="1" dirty="0" smtClean="0"/>
              <a:t>CBM 6000 drivetrain</a:t>
            </a:r>
            <a:r>
              <a:rPr lang="en-US" sz="2400" b="1" dirty="0" smtClean="0"/>
              <a:t>. 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architecture provides:</a:t>
            </a:r>
            <a:endParaRPr lang="en-US" sz="2400" dirty="0"/>
          </a:p>
          <a:p>
            <a:r>
              <a:rPr lang="en-US" sz="2400" dirty="0"/>
              <a:t>Configuration similarity to higher ratings</a:t>
            </a:r>
          </a:p>
          <a:p>
            <a:pPr lvl="1"/>
            <a:r>
              <a:rPr lang="en-US" sz="2000" dirty="0"/>
              <a:t>Bearings,  Shafts, Seals and Nacelle design can accommodate higher </a:t>
            </a:r>
            <a:r>
              <a:rPr lang="en-US" sz="2000" dirty="0" smtClean="0"/>
              <a:t>ratings</a:t>
            </a:r>
            <a:endParaRPr lang="en-US" sz="2400" dirty="0" smtClean="0"/>
          </a:p>
          <a:p>
            <a:r>
              <a:rPr lang="en-US" sz="2400" dirty="0" smtClean="0"/>
              <a:t>Room </a:t>
            </a:r>
            <a:r>
              <a:rPr lang="en-US" sz="2400" dirty="0"/>
              <a:t>to grow</a:t>
            </a:r>
          </a:p>
          <a:p>
            <a:pPr lvl="1"/>
            <a:r>
              <a:rPr lang="en-US" sz="2000" dirty="0"/>
              <a:t>The single 6000 architecture can </a:t>
            </a:r>
            <a:r>
              <a:rPr lang="en-US" sz="2000" dirty="0" smtClean="0"/>
              <a:t>increase capacity with </a:t>
            </a:r>
            <a:r>
              <a:rPr lang="en-US" sz="2000" dirty="0"/>
              <a:t>the addition of a stacked pump.</a:t>
            </a:r>
          </a:p>
          <a:p>
            <a:r>
              <a:rPr lang="en-US" sz="2400" dirty="0"/>
              <a:t>Margin to learn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smaller design will allow headroom for unanticipated loading</a:t>
            </a:r>
          </a:p>
          <a:p>
            <a:r>
              <a:rPr lang="en-US" sz="2400" dirty="0"/>
              <a:t>Lower cost</a:t>
            </a:r>
          </a:p>
          <a:p>
            <a:pPr lvl="1"/>
            <a:r>
              <a:rPr lang="en-US" sz="2000" dirty="0"/>
              <a:t>A smaller machine will be easier and cheaper to manufacture a prototype.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49" b="30590"/>
          <a:stretch/>
        </p:blipFill>
        <p:spPr bwMode="auto">
          <a:xfrm>
            <a:off x="1295400" y="4114800"/>
            <a:ext cx="6381946" cy="2169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5045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Prototype Cost Estimates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7" y="1905000"/>
            <a:ext cx="8983663" cy="22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6170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Island Nation Estimate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3612-3D73-4FA3-9DCD-C03024AC5F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953000"/>
            <a:ext cx="769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Assumes </a:t>
            </a:r>
            <a:r>
              <a:rPr lang="en-US" sz="1600" dirty="0" smtClean="0"/>
              <a:t>20  - 350 kW Unit </a:t>
            </a:r>
            <a:r>
              <a:rPr lang="en-US" sz="1600" dirty="0" smtClean="0"/>
              <a:t>Site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Estimated variable flow Indonesian resource (limited data).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40</a:t>
            </a:r>
            <a:r>
              <a:rPr lang="en-US" sz="1600" dirty="0"/>
              <a:t>% AEP </a:t>
            </a:r>
            <a:r>
              <a:rPr lang="en-US" sz="1600" dirty="0" smtClean="0"/>
              <a:t>loss due </a:t>
            </a:r>
            <a:r>
              <a:rPr lang="en-US" sz="1600" dirty="0"/>
              <a:t>to variable resource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20% increase in drivetrain cost to handle increased torque of variable flow.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Increase in Grid Connect, Installation and </a:t>
            </a:r>
            <a:r>
              <a:rPr lang="en-US" sz="1600" dirty="0"/>
              <a:t>O&amp;M </a:t>
            </a:r>
            <a:r>
              <a:rPr lang="en-US" sz="1600" dirty="0" smtClean="0"/>
              <a:t>due to economies of scale.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6076"/>
            <a:ext cx="5054073" cy="275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82" y="1786076"/>
            <a:ext cx="355993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8066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39452</TotalTime>
  <Words>362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COE Scaling Exercise and Recommendations </vt:lpstr>
      <vt:lpstr>COE vs. Nameplate Rating</vt:lpstr>
      <vt:lpstr>COE Options @ CBM 6000</vt:lpstr>
      <vt:lpstr>COE Contribution by Area</vt:lpstr>
      <vt:lpstr>OPEX Scaling</vt:lpstr>
      <vt:lpstr>Failure LRC Modeling </vt:lpstr>
      <vt:lpstr>Scaling Exercise Recommendations</vt:lpstr>
      <vt:lpstr>Prototype Cost Estimates</vt:lpstr>
      <vt:lpstr>Island Nation Estimate</vt:lpstr>
      <vt:lpstr>DOE FOA 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J Fleming</dc:creator>
  <cp:lastModifiedBy>Tyler Mayer</cp:lastModifiedBy>
  <cp:revision>482</cp:revision>
  <cp:lastPrinted>2013-04-04T23:32:30Z</cp:lastPrinted>
  <dcterms:created xsi:type="dcterms:W3CDTF">2011-09-16T18:11:43Z</dcterms:created>
  <dcterms:modified xsi:type="dcterms:W3CDTF">2013-05-03T20:41:49Z</dcterms:modified>
</cp:coreProperties>
</file>